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5"/>
  </p:notesMasterIdLst>
  <p:sldIdLst>
    <p:sldId id="300" r:id="rId2"/>
    <p:sldId id="301" r:id="rId3"/>
    <p:sldId id="304" r:id="rId4"/>
    <p:sldId id="303" r:id="rId5"/>
    <p:sldId id="302" r:id="rId6"/>
    <p:sldId id="305" r:id="rId7"/>
    <p:sldId id="293" r:id="rId8"/>
    <p:sldId id="262" r:id="rId9"/>
    <p:sldId id="259" r:id="rId10"/>
    <p:sldId id="298" r:id="rId11"/>
    <p:sldId id="260" r:id="rId12"/>
    <p:sldId id="264" r:id="rId13"/>
    <p:sldId id="299" r:id="rId14"/>
    <p:sldId id="265" r:id="rId15"/>
    <p:sldId id="269" r:id="rId16"/>
    <p:sldId id="267" r:id="rId17"/>
    <p:sldId id="271" r:id="rId18"/>
    <p:sldId id="287" r:id="rId19"/>
    <p:sldId id="272" r:id="rId20"/>
    <p:sldId id="273" r:id="rId21"/>
    <p:sldId id="276" r:id="rId22"/>
    <p:sldId id="277" r:id="rId23"/>
    <p:sldId id="278" r:id="rId24"/>
    <p:sldId id="280" r:id="rId25"/>
    <p:sldId id="281" r:id="rId26"/>
    <p:sldId id="282" r:id="rId27"/>
    <p:sldId id="283" r:id="rId28"/>
    <p:sldId id="284" r:id="rId29"/>
    <p:sldId id="285" r:id="rId30"/>
    <p:sldId id="286" r:id="rId31"/>
    <p:sldId id="294" r:id="rId32"/>
    <p:sldId id="290"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277" autoAdjust="0"/>
    <p:restoredTop sz="91872" autoAdjust="0"/>
  </p:normalViewPr>
  <p:slideViewPr>
    <p:cSldViewPr snapToGrid="0">
      <p:cViewPr varScale="1">
        <p:scale>
          <a:sx n="109" d="100"/>
          <a:sy n="109" d="100"/>
        </p:scale>
        <p:origin x="125" y="317"/>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98" d="100"/>
          <a:sy n="98" d="100"/>
        </p:scale>
        <p:origin x="35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96018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5609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11</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12</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107941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14</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certainty,</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15</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16</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that have been installed on your machine</a:t>
            </a:r>
            <a:r>
              <a:rPr lang="en-US" baseline="0" dirty="0" smtClean="0"/>
              <a:t>: R and </a:t>
            </a:r>
            <a:r>
              <a:rPr lang="en-US" baseline="0" dirty="0" err="1" smtClean="0"/>
              <a:t>RStudio</a:t>
            </a:r>
            <a:r>
              <a:rPr lang="en-US" baseline="0" dirty="0" smtClean="0"/>
              <a:t>. Both programs are command line driven and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a:t>
            </a:r>
            <a:r>
              <a:rPr lang="en-US" dirty="0" smtClean="0"/>
              <a:t>. The environment tab will allow you to import data and keep track of the data objects you create in R. The history tab keeps a record of all the commands that you execute. The bottom right window has 5 tabs: files, plots, packages, help, and viewer. The files tab allows you to navigate through folders similar to windows explorer. The plots tab will display and keep track of all of the plots that you generate. The packages tab allows you to install, load, and update packages using a GUI. The help tab allows you to search for documentation on R commands or packages. Unlike google, it will not allow you to search for things like cat sweaters or how to tie a tie. The viewer tab is for more advanced R users. We will not discuss it in this course.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easily import data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369768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 import dataset, an import window similar to excel will appear.</a:t>
            </a:r>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similar to R, can be opened in </a:t>
            </a:r>
            <a:r>
              <a:rPr lang="en-US" baseline="0" dirty="0" err="1" smtClean="0"/>
              <a:t>RStudio</a:t>
            </a:r>
            <a:r>
              <a:rPr lang="en-US" baseline="0" dirty="0" smtClean="0"/>
              <a:t>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that lists all of the packages that have been installed. In order to utilize these packages, the user must load them either by using the library() function or by checking the box next to the package name in the Packages tab.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28</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29</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400780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clicking on the Update icon in the Packages tab.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30</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31</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32</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Let's take a 10 minute break and then we will run through some introductory examples in R.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33</a:t>
            </a:fld>
            <a:endParaRPr lang="en-US"/>
          </a:p>
        </p:txBody>
      </p:sp>
    </p:spTree>
    <p:extLst>
      <p:ext uri="{BB962C8B-B14F-4D97-AF65-F5344CB8AC3E}">
        <p14:creationId xmlns:p14="http://schemas.microsoft.com/office/powerpoint/2010/main" val="609750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1751080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529516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6</a:t>
            </a:fld>
            <a:endParaRPr lang="en-US"/>
          </a:p>
        </p:txBody>
      </p:sp>
    </p:spTree>
    <p:extLst>
      <p:ext uri="{BB962C8B-B14F-4D97-AF65-F5344CB8AC3E}">
        <p14:creationId xmlns:p14="http://schemas.microsoft.com/office/powerpoint/2010/main" val="1074514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identified about 10 years ago. Alignment of software and staff are available now.</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2568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2/24/2017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ncss-tech/stats_for_soil_survey/blob/master/chapters/1_introduction/1_introduction.md"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3337" y="1101054"/>
            <a:ext cx="6441938" cy="1325562"/>
          </a:xfrm>
        </p:spPr>
        <p:txBody>
          <a:bodyPr/>
          <a:lstStyle/>
          <a:p>
            <a:r>
              <a:rPr lang="en-US" b="1" dirty="0" smtClean="0"/>
              <a:t>Statistics for Soil Survey</a:t>
            </a:r>
            <a:endParaRPr lang="en-US" b="1" dirty="0"/>
          </a:p>
        </p:txBody>
      </p:sp>
    </p:spTree>
    <p:extLst>
      <p:ext uri="{BB962C8B-B14F-4D97-AF65-F5344CB8AC3E}">
        <p14:creationId xmlns:p14="http://schemas.microsoft.com/office/powerpoint/2010/main" val="67468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course organized this way?</a:t>
            </a:r>
            <a:endParaRPr lang="en-US" dirty="0">
              <a:latin typeface="Century Gothic" panose="020B0502020202020204" pitchFamily="34" charset="0"/>
            </a:endParaRPr>
          </a:p>
        </p:txBody>
      </p:sp>
      <p:sp>
        <p:nvSpPr>
          <p:cNvPr id="3" name="Content Placeholder 2"/>
          <p:cNvSpPr>
            <a:spLocks noGrp="1"/>
          </p:cNvSpPr>
          <p:nvPr>
            <p:ph idx="1"/>
          </p:nvPr>
        </p:nvSpPr>
        <p:spPr>
          <a:xfrm>
            <a:off x="700160" y="1839951"/>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Our best judgement for assembling into 24 hours what could be 6 University level courses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Mixture of slides and script enabled web pages is new for NRCS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The web content is a long-term investment and should serve as a permanent reference</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a:latin typeface="Arial" panose="020B0604020202020204" pitchFamily="34" charset="0"/>
                <a:cs typeface="Arial" panose="020B0604020202020204" pitchFamily="34" charset="0"/>
              </a:rPr>
              <a:t>F</a:t>
            </a:r>
            <a:r>
              <a:rPr lang="en-US" sz="2600" dirty="0" smtClean="0">
                <a:latin typeface="Arial" panose="020B0604020202020204" pitchFamily="34" charset="0"/>
                <a:cs typeface="Arial" panose="020B0604020202020204" pitchFamily="34" charset="0"/>
              </a:rPr>
              <a:t>eel free to provide guidance for improving the class for future offerings</a:t>
            </a: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400" dirty="0" smtClean="0">
              <a:latin typeface="Arial" panose="020B0604020202020204" pitchFamily="34" charset="0"/>
              <a:cs typeface="Arial" panose="020B0604020202020204" pitchFamily="34" charset="0"/>
            </a:endParaRPr>
          </a:p>
          <a:p>
            <a:pPr marL="800100" lvl="4" indent="0">
              <a:spcBef>
                <a:spcPts val="750"/>
              </a:spcBef>
              <a:buNone/>
            </a:pPr>
            <a:endParaRPr lang="en-US" sz="2500" dirty="0"/>
          </a:p>
        </p:txBody>
      </p:sp>
    </p:spTree>
    <p:extLst>
      <p:ext uri="{BB962C8B-B14F-4D97-AF65-F5344CB8AC3E}">
        <p14:creationId xmlns:p14="http://schemas.microsoft.com/office/powerpoint/2010/main" val="36865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r>
              <a:rPr lang="en-US" smtClean="0">
                <a:latin typeface="Century Gothic" panose="020B0502020202020204" pitchFamily="34" charset="0"/>
              </a:rPr>
              <a:t>Week 1</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963643"/>
            <a:ext cx="5257800" cy="4531632"/>
          </a:xfrm>
        </p:spPr>
        <p:txBody>
          <a:bodyPr>
            <a:normAutofit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a:t>
            </a:r>
            <a:r>
              <a:rPr lang="en-US" sz="2700" dirty="0">
                <a:latin typeface="Arial" panose="020B0604020202020204" pitchFamily="34" charset="0"/>
                <a:cs typeface="Arial" panose="020B0604020202020204" pitchFamily="34" charset="0"/>
              </a:rPr>
              <a:t>We Use</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
        <p:nvSpPr>
          <p:cNvPr id="4" name="TextBox 3"/>
          <p:cNvSpPr txBox="1"/>
          <p:nvPr/>
        </p:nvSpPr>
        <p:spPr>
          <a:xfrm>
            <a:off x="845127" y="1458151"/>
            <a:ext cx="2853602" cy="369332"/>
          </a:xfrm>
          <a:prstGeom prst="rect">
            <a:avLst/>
          </a:prstGeom>
          <a:noFill/>
        </p:spPr>
        <p:txBody>
          <a:bodyPr wrap="none" rtlCol="0">
            <a:spAutoFit/>
          </a:bodyPr>
          <a:lstStyle/>
          <a:p>
            <a:r>
              <a:rPr lang="en-US" dirty="0" smtClean="0"/>
              <a:t>These are general guidelines</a:t>
            </a: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2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Clustering and </a:t>
            </a:r>
            <a:r>
              <a:rPr lang="en-US" sz="2700" dirty="0" smtClean="0">
                <a:latin typeface="Arial" panose="020B0604020202020204" pitchFamily="34" charset="0"/>
                <a:cs typeface="Arial" panose="020B0604020202020204" pitchFamily="34" charset="0"/>
              </a:rPr>
              <a:t>Ordination</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Validation and </a:t>
            </a:r>
            <a:r>
              <a:rPr lang="en-US" sz="2700" dirty="0" smtClean="0">
                <a:latin typeface="Arial" panose="020B0604020202020204" pitchFamily="34" charset="0"/>
                <a:cs typeface="Arial" panose="020B0604020202020204" pitchFamily="34" charset="0"/>
              </a:rPr>
              <a:t>Uncertainty</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Linear </a:t>
            </a:r>
            <a:r>
              <a:rPr lang="en-US" sz="2700" dirty="0" smtClean="0">
                <a:latin typeface="Arial" panose="020B0604020202020204" pitchFamily="34" charset="0"/>
                <a:cs typeface="Arial" panose="020B0604020202020204" pitchFamily="34" charset="0"/>
              </a:rPr>
              <a:t>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Final Project</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350128"/>
            <a:ext cx="10339316" cy="4531632"/>
          </a:xfrm>
        </p:spPr>
        <p:txBody>
          <a:bodyPr>
            <a:normAutofit/>
          </a:bodyPr>
          <a:lstStyle/>
          <a:p>
            <a:pPr marL="0" indent="0">
              <a:lnSpc>
                <a:spcPct val="110000"/>
              </a:lnSpc>
              <a:spcBef>
                <a:spcPts val="0"/>
              </a:spcBef>
              <a:spcAft>
                <a:spcPts val="600"/>
              </a:spcAft>
              <a:buNone/>
            </a:pP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Objective(s)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what you will investigate and the methods that will be </a:t>
            </a:r>
            <a:r>
              <a:rPr lang="en-US" sz="2400" dirty="0" smtClean="0">
                <a:latin typeface="Arial" panose="020B0604020202020204" pitchFamily="34" charset="0"/>
                <a:cs typeface="Arial" panose="020B0604020202020204" pitchFamily="34" charset="0"/>
              </a:rPr>
              <a:t>employed</a:t>
            </a:r>
          </a:p>
          <a:p>
            <a:r>
              <a:rPr lang="en-US" sz="2400" b="1" dirty="0" smtClean="0">
                <a:latin typeface="Arial" panose="020B0604020202020204" pitchFamily="34" charset="0"/>
                <a:cs typeface="Arial" panose="020B0604020202020204" pitchFamily="34" charset="0"/>
              </a:rPr>
              <a:t>Project</a:t>
            </a:r>
            <a:r>
              <a:rPr lang="en-US" sz="2400" dirty="0" smtClean="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Domain</a:t>
            </a:r>
            <a:r>
              <a:rPr lang="en-US" sz="2400" dirty="0" smtClean="0">
                <a:latin typeface="Arial" panose="020B0604020202020204" pitchFamily="34" charset="0"/>
                <a:cs typeface="Arial" panose="020B0604020202020204" pitchFamily="34" charset="0"/>
              </a:rPr>
              <a:t> – could be confined to </a:t>
            </a:r>
            <a:r>
              <a:rPr lang="en-US" sz="2400" dirty="0">
                <a:latin typeface="Arial" panose="020B0604020202020204" pitchFamily="34" charset="0"/>
                <a:cs typeface="Arial" panose="020B0604020202020204" pitchFamily="34" charset="0"/>
              </a:rPr>
              <a:t>analysis of point data or horizons </a:t>
            </a:r>
            <a:r>
              <a:rPr lang="en-US" sz="2400" dirty="0" smtClean="0">
                <a:latin typeface="Arial" panose="020B0604020202020204" pitchFamily="34" charset="0"/>
                <a:cs typeface="Arial" panose="020B0604020202020204" pitchFamily="34" charset="0"/>
              </a:rPr>
              <a:t>from KSSL or field descriptions, or include spatial component and resulting predictions</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Results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results using descriptive and graphical techniques. If predictions are used, include </a:t>
            </a:r>
            <a:r>
              <a:rPr lang="en-US" sz="2400" dirty="0" smtClean="0">
                <a:latin typeface="Arial" panose="020B0604020202020204" pitchFamily="34" charset="0"/>
                <a:cs typeface="Arial" panose="020B0604020202020204" pitchFamily="34" charset="0"/>
              </a:rPr>
              <a:t>these</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Discussion - </a:t>
            </a:r>
            <a:r>
              <a:rPr lang="en-US" sz="2400" dirty="0" smtClean="0">
                <a:latin typeface="Arial" panose="020B0604020202020204" pitchFamily="34" charset="0"/>
                <a:cs typeface="Arial" panose="020B0604020202020204" pitchFamily="34" charset="0"/>
              </a:rPr>
              <a:t>Discuss </a:t>
            </a:r>
            <a:r>
              <a:rPr lang="en-US" sz="2400" dirty="0">
                <a:latin typeface="Arial" panose="020B0604020202020204" pitchFamily="34" charset="0"/>
                <a:cs typeface="Arial" panose="020B0604020202020204" pitchFamily="34" charset="0"/>
              </a:rPr>
              <a:t>how these results: 1) help in understanding the problem and 2) influence current and future </a:t>
            </a:r>
            <a:r>
              <a:rPr lang="en-US" sz="2400" dirty="0" smtClean="0">
                <a:latin typeface="Arial" panose="020B0604020202020204" pitchFamily="34" charset="0"/>
                <a:cs typeface="Arial" panose="020B0604020202020204" pitchFamily="34" charset="0"/>
              </a:rPr>
              <a:t>investigations</a:t>
            </a:r>
          </a:p>
          <a:p>
            <a:r>
              <a:rPr lang="en-US" sz="2400" b="1" dirty="0" smtClean="0">
                <a:latin typeface="Arial" panose="020B0604020202020204" pitchFamily="34" charset="0"/>
                <a:cs typeface="Arial" panose="020B0604020202020204" pitchFamily="34" charset="0"/>
              </a:rPr>
              <a:t>Due date </a:t>
            </a:r>
            <a:r>
              <a:rPr lang="en-US" sz="2400" dirty="0" smtClean="0">
                <a:latin typeface="Arial" panose="020B0604020202020204" pitchFamily="34" charset="0"/>
                <a:cs typeface="Arial" panose="020B0604020202020204" pitchFamily="34" charset="0"/>
              </a:rPr>
              <a:t>– March 24</a:t>
            </a:r>
            <a:r>
              <a:rPr lang="en-US" sz="2400" baseline="30000" dirty="0" smtClean="0">
                <a:latin typeface="Arial" panose="020B0604020202020204" pitchFamily="34" charset="0"/>
                <a:cs typeface="Arial" panose="020B0604020202020204" pitchFamily="34" charset="0"/>
              </a:rPr>
              <a:t>th</a:t>
            </a:r>
            <a:r>
              <a:rPr lang="en-US" sz="2400" dirty="0" smtClean="0">
                <a:latin typeface="Arial" panose="020B0604020202020204" pitchFamily="34" charset="0"/>
                <a:cs typeface="Arial" panose="020B0604020202020204" pitchFamily="34" charset="0"/>
              </a:rPr>
              <a:t>, 2017</a:t>
            </a:r>
            <a:endParaRPr lang="en-US" sz="2400" dirty="0">
              <a:latin typeface="Arial" panose="020B0604020202020204" pitchFamily="34" charset="0"/>
              <a:cs typeface="Arial" panose="020B0604020202020204" pitchFamily="34" charset="0"/>
            </a:endParaRPr>
          </a:p>
          <a:p>
            <a:pPr marL="0" indent="0">
              <a:lnSpc>
                <a:spcPct val="110000"/>
              </a:lnSpc>
              <a:spcBef>
                <a:spcPts val="0"/>
              </a:spcBef>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99535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verified the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Installed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Established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pPr marL="576263" lvl="1" indent="-288925">
              <a:spcAft>
                <a:spcPts val="1200"/>
              </a:spcAft>
            </a:pPr>
            <a:r>
              <a:rPr lang="en-US" sz="2800" dirty="0" smtClean="0">
                <a:latin typeface="Arial" panose="020B0604020202020204" pitchFamily="34" charset="0"/>
                <a:cs typeface="Arial" panose="020B0604020202020204" pitchFamily="34" charset="0"/>
              </a:rPr>
              <a:t>Ran </a:t>
            </a:r>
            <a:r>
              <a:rPr lang="en-US" sz="2800" dirty="0" err="1" smtClean="0">
                <a:latin typeface="Arial" panose="020B0604020202020204" pitchFamily="34" charset="0"/>
                <a:cs typeface="Arial" panose="020B0604020202020204" pitchFamily="34" charset="0"/>
              </a:rPr>
              <a:t>fetchNASIS</a:t>
            </a:r>
            <a:r>
              <a:rPr lang="en-US" sz="2800" dirty="0" smtClean="0">
                <a:latin typeface="Arial" panose="020B0604020202020204" pitchFamily="34" charset="0"/>
                <a:cs typeface="Arial" panose="020B0604020202020204" pitchFamily="34" charset="0"/>
              </a:rPr>
              <a:t> on a selected set</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6" name="Picture 5"/>
          <p:cNvPicPr>
            <a:picLocks noChangeAspect="1"/>
          </p:cNvPicPr>
          <p:nvPr/>
        </p:nvPicPr>
        <p:blipFill>
          <a:blip r:embed="rId3"/>
          <a:stretch>
            <a:fillRect/>
          </a:stretch>
        </p:blipFill>
        <p:spPr>
          <a:xfrm>
            <a:off x="2595434" y="1235546"/>
            <a:ext cx="6400800" cy="5227320"/>
          </a:xfrm>
          <a:prstGeom prst="rect">
            <a:avLst/>
          </a:prstGeom>
        </p:spPr>
      </p:pic>
    </p:spTree>
    <p:extLst>
      <p:ext uri="{BB962C8B-B14F-4D97-AF65-F5344CB8AC3E}">
        <p14:creationId xmlns:p14="http://schemas.microsoft.com/office/powerpoint/2010/main" val="1451242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3" name="Picture 2"/>
          <p:cNvPicPr>
            <a:picLocks noChangeAspect="1"/>
          </p:cNvPicPr>
          <p:nvPr/>
        </p:nvPicPr>
        <p:blipFill>
          <a:blip r:embed="rId3"/>
          <a:stretch>
            <a:fillRect/>
          </a:stretch>
        </p:blipFill>
        <p:spPr>
          <a:xfrm>
            <a:off x="2567354" y="1098669"/>
            <a:ext cx="6052478" cy="5675161"/>
          </a:xfrm>
          <a:prstGeom prst="rect">
            <a:avLst/>
          </a:prstGeom>
        </p:spPr>
      </p:pic>
    </p:spTree>
    <p:extLst>
      <p:ext uri="{BB962C8B-B14F-4D97-AF65-F5344CB8AC3E}">
        <p14:creationId xmlns:p14="http://schemas.microsoft.com/office/powerpoint/2010/main" val="2569343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a:hlinkClick r:id="rId3"/>
              </a:rPr>
              <a:t>https://</a:t>
            </a:r>
            <a:r>
              <a:rPr lang="en-US" dirty="0" smtClean="0">
                <a:hlinkClick r:id="rId3"/>
              </a:rPr>
              <a:t>github.com/ncss-tech/stats_for_soil_survey/blob/master/chapters/1_introduction/1_introduction.md</a:t>
            </a:r>
            <a:r>
              <a:rPr lang="en-US" dirty="0" smtClean="0"/>
              <a:t> </a:t>
            </a: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3" name="Picture 2"/>
          <p:cNvPicPr>
            <a:picLocks noChangeAspect="1"/>
          </p:cNvPicPr>
          <p:nvPr/>
        </p:nvPicPr>
        <p:blipFill>
          <a:blip r:embed="rId3"/>
          <a:stretch>
            <a:fillRect/>
          </a:stretch>
        </p:blipFill>
        <p:spPr>
          <a:xfrm>
            <a:off x="2389895" y="1137792"/>
            <a:ext cx="6400800" cy="5720208"/>
          </a:xfrm>
          <a:prstGeom prst="rect">
            <a:avLst/>
          </a:prstGeom>
        </p:spPr>
      </p:pic>
    </p:spTree>
    <p:extLst>
      <p:ext uri="{BB962C8B-B14F-4D97-AF65-F5344CB8AC3E}">
        <p14:creationId xmlns:p14="http://schemas.microsoft.com/office/powerpoint/2010/main" val="1693949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TextBox 2"/>
          <p:cNvSpPr txBox="1"/>
          <p:nvPr/>
        </p:nvSpPr>
        <p:spPr>
          <a:xfrm>
            <a:off x="914399" y="1250178"/>
            <a:ext cx="10108858" cy="3046988"/>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Current Soil Survey Procedures</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select and evaluate polys(</a:t>
            </a:r>
            <a:r>
              <a:rPr lang="en-US" sz="2400" dirty="0" err="1" smtClean="0">
                <a:latin typeface="Arial" panose="020B0604020202020204" pitchFamily="34" charset="0"/>
                <a:cs typeface="Arial" panose="020B0604020202020204" pitchFamily="34" charset="0"/>
              </a:rPr>
              <a:t>smu</a:t>
            </a:r>
            <a:r>
              <a:rPr lang="en-US" sz="2400" dirty="0" smtClean="0">
                <a:latin typeface="Arial" panose="020B0604020202020204" pitchFamily="34" charset="0"/>
                <a:cs typeface="Arial" panose="020B0604020202020204" pitchFamily="34" charset="0"/>
              </a:rPr>
              <a:t>) and pedons – zonal stats </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SDJR purposes for seamless </a:t>
            </a:r>
            <a:r>
              <a:rPr lang="en-US" sz="2400" dirty="0" err="1" smtClean="0">
                <a:latin typeface="Arial" panose="020B0604020202020204" pitchFamily="34" charset="0"/>
                <a:cs typeface="Arial" panose="020B0604020202020204" pitchFamily="34" charset="0"/>
              </a:rPr>
              <a:t>interps</a:t>
            </a:r>
            <a:r>
              <a:rPr lang="en-US" sz="2400" dirty="0" smtClean="0">
                <a:latin typeface="Arial" panose="020B0604020202020204" pitchFamily="34" charset="0"/>
                <a:cs typeface="Arial" panose="020B0604020202020204" pitchFamily="34" charset="0"/>
              </a:rPr>
              <a:t> across artificial boundaries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QA/QC of SSURGO and digital soil mapping</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Knowledge Based inference using ArcSIE</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 – used for exploring data in correlation process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NASIS – typical workload</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7175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TextBox 2"/>
          <p:cNvSpPr txBox="1"/>
          <p:nvPr/>
        </p:nvSpPr>
        <p:spPr>
          <a:xfrm>
            <a:off x="914399" y="1250178"/>
            <a:ext cx="8481809" cy="2677656"/>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Current Statistical Procedures</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Move data to Excel then – descriptive statistics and graphs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 - </a:t>
            </a:r>
            <a:r>
              <a:rPr lang="en-US" sz="2400" dirty="0">
                <a:latin typeface="Arial" panose="020B0604020202020204" pitchFamily="34" charset="0"/>
                <a:cs typeface="Arial" panose="020B0604020202020204" pitchFamily="34" charset="0"/>
              </a:rPr>
              <a:t>descriptive statistics and </a:t>
            </a:r>
            <a:r>
              <a:rPr lang="en-US" sz="2400" dirty="0" smtClean="0">
                <a:latin typeface="Arial" panose="020B0604020202020204" pitchFamily="34" charset="0"/>
                <a:cs typeface="Arial" panose="020B0604020202020204" pitchFamily="34" charset="0"/>
              </a:rPr>
              <a:t>graphs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Other software - </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ArcGIS – zonal stats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None </a:t>
            </a:r>
          </a:p>
        </p:txBody>
      </p:sp>
    </p:spTree>
    <p:extLst>
      <p:ext uri="{BB962C8B-B14F-4D97-AF65-F5344CB8AC3E}">
        <p14:creationId xmlns:p14="http://schemas.microsoft.com/office/powerpoint/2010/main" val="3416244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5" name="TextBox 4"/>
          <p:cNvSpPr txBox="1"/>
          <p:nvPr/>
        </p:nvSpPr>
        <p:spPr>
          <a:xfrm>
            <a:off x="914399" y="1271280"/>
            <a:ext cx="9319847" cy="4154984"/>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Goals for this training</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about statistical analysis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Expand existing knowledge of statistical techniques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ways to more fully utilize existing data – NASIS, KSSL, SSURGO etc.</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ways to investigate soil map units, components, pedons etc. more objectively</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Use objective data to update spatial and tabular</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Use R with raster data for mapping purposes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Data mining </a:t>
            </a:r>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Course 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a:t>
            </a:r>
            <a:r>
              <a:rPr lang="en-US" dirty="0" smtClean="0">
                <a:latin typeface="Arial" panose="020B0604020202020204" pitchFamily="34" charset="0"/>
                <a:cs typeface="Arial" panose="020B0604020202020204" pitchFamily="34" charset="0"/>
              </a:rPr>
              <a:t>populations </a:t>
            </a:r>
            <a:r>
              <a:rPr lang="en-US" dirty="0">
                <a:latin typeface="Arial" panose="020B0604020202020204" pitchFamily="34" charset="0"/>
                <a:cs typeface="Arial" panose="020B0604020202020204" pitchFamily="34" charset="0"/>
              </a:rPr>
              <a:t>in NASIS</a:t>
            </a:r>
            <a:r>
              <a:rPr lang="en-US" dirty="0" smtClean="0">
                <a:latin typeface="Arial" panose="020B0604020202020204" pitchFamily="34" charset="0"/>
                <a:cs typeface="Arial" panose="020B0604020202020204" pitchFamily="34" charset="0"/>
              </a:rPr>
              <a:t>.</a:t>
            </a:r>
          </a:p>
          <a:p>
            <a:pPr lvl="0">
              <a:spcAft>
                <a:spcPts val="1200"/>
              </a:spcAft>
            </a:pPr>
            <a:r>
              <a:rPr lang="en-US" dirty="0" smtClean="0">
                <a:latin typeface="Arial" panose="020B0604020202020204" pitchFamily="34" charset="0"/>
                <a:cs typeface="Arial" panose="020B0604020202020204" pitchFamily="34" charset="0"/>
              </a:rPr>
              <a:t>Help to pursue the question “why” </a:t>
            </a:r>
            <a:endParaRPr lang="en-US" dirty="0">
              <a:latin typeface="Arial" panose="020B06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a:t>
            </a:r>
            <a:r>
              <a:rPr lang="en-US" sz="2400" dirty="0" smtClean="0">
                <a:latin typeface="Arial" panose="020B0604020202020204" pitchFamily="34" charset="0"/>
                <a:cs typeface="Arial" panose="020B0604020202020204" pitchFamily="34" charset="0"/>
              </a:rPr>
              <a:t>lands at high production rates</a:t>
            </a:r>
            <a:endParaRPr lang="en-US" sz="2400" dirty="0">
              <a:latin typeface="Arial" panose="020B0604020202020204" pitchFamily="34" charset="0"/>
              <a:cs typeface="Arial" panose="020B0604020202020204" pitchFamily="34" charset="0"/>
            </a:endParaRP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1069</TotalTime>
  <Words>2313</Words>
  <Application>Microsoft Office PowerPoint</Application>
  <PresentationFormat>Widescreen</PresentationFormat>
  <Paragraphs>205</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Century Gothic</vt:lpstr>
      <vt:lpstr>Century Schoolbook</vt:lpstr>
      <vt:lpstr>Wingdings 2</vt:lpstr>
      <vt:lpstr>HDOfficeLightV0</vt:lpstr>
      <vt:lpstr>Statistics for Soil Survey</vt:lpstr>
      <vt:lpstr>Pre-course Questionnaire</vt:lpstr>
      <vt:lpstr>Pre-course Questionnaire</vt:lpstr>
      <vt:lpstr>Pre-course Questionnaire</vt:lpstr>
      <vt:lpstr>Pre-course Questionnaire</vt:lpstr>
      <vt:lpstr>Pre-course Questionnaire</vt:lpstr>
      <vt:lpstr>Pre-course Questionnaire</vt:lpstr>
      <vt:lpstr>Course Objectives</vt:lpstr>
      <vt:lpstr>Overview:  Why Is This Training Needed?</vt:lpstr>
      <vt:lpstr>Overview:  Why is course organized this way?</vt:lpstr>
      <vt:lpstr>Overview: Week 1</vt:lpstr>
      <vt:lpstr>Overview: Week 2</vt:lpstr>
      <vt:lpstr>Final Project</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D Avello, Tom - NRCS, Morgantown, WV</cp:lastModifiedBy>
  <cp:revision>105</cp:revision>
  <dcterms:created xsi:type="dcterms:W3CDTF">2016-01-29T19:25:44Z</dcterms:created>
  <dcterms:modified xsi:type="dcterms:W3CDTF">2017-02-24T22:14:46Z</dcterms:modified>
</cp:coreProperties>
</file>